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1" r:id="rId2"/>
    <p:sldId id="282" r:id="rId3"/>
    <p:sldId id="283" r:id="rId4"/>
    <p:sldId id="284" r:id="rId5"/>
    <p:sldId id="288" r:id="rId6"/>
    <p:sldId id="285" r:id="rId7"/>
    <p:sldId id="286" r:id="rId8"/>
    <p:sldId id="287" r:id="rId9"/>
    <p:sldId id="276" r:id="rId10"/>
    <p:sldId id="277" r:id="rId11"/>
    <p:sldId id="278" r:id="rId12"/>
    <p:sldId id="279" r:id="rId13"/>
    <p:sldId id="290" r:id="rId14"/>
    <p:sldId id="280" r:id="rId15"/>
    <p:sldId id="257" r:id="rId16"/>
    <p:sldId id="256" r:id="rId17"/>
    <p:sldId id="258" r:id="rId18"/>
    <p:sldId id="259" r:id="rId19"/>
    <p:sldId id="260" r:id="rId20"/>
    <p:sldId id="263" r:id="rId21"/>
    <p:sldId id="264" r:id="rId22"/>
    <p:sldId id="265" r:id="rId23"/>
    <p:sldId id="266" r:id="rId24"/>
    <p:sldId id="267" r:id="rId25"/>
    <p:sldId id="269" r:id="rId26"/>
    <p:sldId id="270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FBDC-ED59-4E61-8716-C6A35781180B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49898-2A6F-4EE2-A02B-F2E1579E1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4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статьей 42 (пп1 п.1)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621B-CED6-4F67-BE67-1A3DD8B79C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7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D938D-3FA0-4B84-8305-EF6813EEFBC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7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12A2D38-6AC9-4E5F-8080-EA3797410634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7373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CD48E2-390E-45A5-946C-A5C93696F13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372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2B7E-DF5F-47BF-8A09-00BD2D8A24DD}" type="datetime1">
              <a:rPr lang="ru-RU" smtClean="0"/>
              <a:t>04.03.2015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7446-E378-4824-B536-B7BA672E0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2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Новые подходы к безбарьерному строительству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«Универсальный дизайн» - создание  </a:t>
            </a:r>
            <a:r>
              <a:rPr lang="ru-RU" dirty="0" smtClean="0">
                <a:solidFill>
                  <a:srgbClr val="FF0000"/>
                </a:solidFill>
              </a:rPr>
              <a:t>социальной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инфраструктуры</a:t>
            </a:r>
            <a:r>
              <a:rPr lang="ru-RU" dirty="0" smtClean="0"/>
              <a:t> максимально удобной для всех </a:t>
            </a:r>
            <a:r>
              <a:rPr lang="ru-RU" dirty="0" smtClean="0"/>
              <a:t>людей</a:t>
            </a:r>
          </a:p>
          <a:p>
            <a:pPr>
              <a:buNone/>
            </a:pPr>
            <a:r>
              <a:rPr lang="ru-RU" dirty="0" smtClean="0"/>
              <a:t>«современная утопия.  Нигде в мире не достигнуто состояние полной </a:t>
            </a:r>
            <a:r>
              <a:rPr lang="ru-RU" dirty="0" err="1" smtClean="0"/>
              <a:t>безбарьерности</a:t>
            </a:r>
            <a:r>
              <a:rPr lang="ru-RU" dirty="0" smtClean="0"/>
              <a:t> и вряд ли оно вообще может быть достигнуто» (газета Русский инвалид №1-2 январь-февраль 2015)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Поэтому </a:t>
            </a:r>
            <a:r>
              <a:rPr lang="ru-RU" dirty="0" smtClean="0"/>
              <a:t>на современном этапе даже при реализации принципов «универсального дизайна» не исключено применение ассистивных устройств для инвалидов.</a:t>
            </a:r>
          </a:p>
          <a:p>
            <a:endParaRPr lang="ru-R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EC-E494-4B3F-B7A9-54A24BAE83FE}" type="datetime1">
              <a:rPr lang="ru-RU" smtClean="0"/>
              <a:pPr/>
              <a:t>04.03.2015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ГКУ Дирекция ДСЗН г. Москвы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3193" y="101476"/>
            <a:ext cx="4747846" cy="1143000"/>
          </a:xfrm>
        </p:spPr>
        <p:txBody>
          <a:bodyPr/>
          <a:lstStyle/>
          <a:p>
            <a:r>
              <a:rPr lang="ru-RU" altLang="ru-RU" sz="4000" b="1" dirty="0" smtClean="0"/>
              <a:t>Статус документов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535069-BE74-43B0-88B9-7A0F8ECF4D94}" type="datetime1">
              <a:rPr lang="ru-RU" smtClean="0"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ru-RU"/>
          </a:p>
        </p:txBody>
      </p:sp>
      <p:sp>
        <p:nvSpPr>
          <p:cNvPr id="8" name="Rounded Rectangle 7"/>
          <p:cNvSpPr/>
          <p:nvPr/>
        </p:nvSpPr>
        <p:spPr bwMode="auto">
          <a:xfrm>
            <a:off x="335574" y="1047204"/>
            <a:ext cx="8556906" cy="6437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400" dirty="0">
                <a:latin typeface="Arial" charset="0"/>
              </a:rPr>
              <a:t>ФЗ Технический </a:t>
            </a:r>
            <a:r>
              <a:rPr lang="ru-RU" sz="2400" dirty="0" smtClean="0">
                <a:latin typeface="Arial" charset="0"/>
              </a:rPr>
              <a:t>регламент  </a:t>
            </a:r>
            <a:r>
              <a:rPr lang="ru-RU" sz="2400" dirty="0">
                <a:latin typeface="Arial" charset="0"/>
              </a:rPr>
              <a:t>о безопасности </a:t>
            </a:r>
            <a:r>
              <a:rPr lang="ru-RU" sz="2400" dirty="0" smtClean="0">
                <a:latin typeface="Arial" charset="0"/>
              </a:rPr>
              <a:t>зданий</a:t>
            </a:r>
          </a:p>
          <a:p>
            <a:pPr algn="ctr"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6501" y="2780928"/>
            <a:ext cx="4220308" cy="8248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400" dirty="0"/>
              <a:t>Распоряжение </a:t>
            </a:r>
            <a:r>
              <a:rPr lang="ru-RU" sz="2400" dirty="0" smtClean="0"/>
              <a:t>Правительства</a:t>
            </a:r>
          </a:p>
          <a:p>
            <a:pPr algn="ctr">
              <a:defRPr/>
            </a:pPr>
            <a:r>
              <a:rPr lang="ru-RU" sz="2400" dirty="0" smtClean="0"/>
              <a:t> </a:t>
            </a:r>
            <a:r>
              <a:rPr lang="ru-RU" sz="2400" dirty="0"/>
              <a:t>РФ </a:t>
            </a:r>
            <a:r>
              <a:rPr lang="ru-RU" sz="2400" dirty="0" smtClean="0"/>
              <a:t>от </a:t>
            </a:r>
            <a:r>
              <a:rPr lang="ru-RU" sz="2400" dirty="0"/>
              <a:t>21.06.2010 г. № </a:t>
            </a:r>
            <a:r>
              <a:rPr lang="ru-RU" sz="2400" dirty="0" smtClean="0"/>
              <a:t>1047-р</a:t>
            </a:r>
            <a:endParaRPr lang="ru-RU" sz="24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274837" y="4855616"/>
            <a:ext cx="4524458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dirty="0">
                <a:latin typeface="Arial" charset="0"/>
              </a:rPr>
              <a:t>П. 76.  СНиП 35-01 «Доступность зданий </a:t>
            </a:r>
          </a:p>
          <a:p>
            <a:pPr algn="ctr">
              <a:defRPr/>
            </a:pPr>
            <a:r>
              <a:rPr lang="ru-RU" dirty="0">
                <a:latin typeface="Arial" charset="0"/>
              </a:rPr>
              <a:t>и сооружений для МГН (раздел 3 и 4)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D3E5F-B610-4CA5-B318-6E520B8D038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99295" y="2780928"/>
            <a:ext cx="4038600" cy="8314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Постановление Правительства РФ от 26.12. 2014 </a:t>
            </a:r>
            <a:r>
              <a:rPr lang="ru-RU" sz="2400" dirty="0"/>
              <a:t>г. № 1521 </a:t>
            </a:r>
          </a:p>
        </p:txBody>
      </p:sp>
      <p:sp>
        <p:nvSpPr>
          <p:cNvPr id="11" name="Rounded Rectangle 9"/>
          <p:cNvSpPr/>
          <p:nvPr/>
        </p:nvSpPr>
        <p:spPr bwMode="auto">
          <a:xfrm>
            <a:off x="4918575" y="4855616"/>
            <a:ext cx="3829889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dirty="0">
                <a:latin typeface="Arial" charset="0"/>
              </a:rPr>
              <a:t>П. </a:t>
            </a:r>
            <a:r>
              <a:rPr lang="ru-RU" dirty="0" smtClean="0">
                <a:latin typeface="Arial" charset="0"/>
              </a:rPr>
              <a:t>41.  СП 59.13330 «Доступность</a:t>
            </a:r>
          </a:p>
          <a:p>
            <a:pPr algn="ctr">
              <a:defRPr/>
            </a:pPr>
            <a:r>
              <a:rPr lang="ru-RU" dirty="0" smtClean="0"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>зданий </a:t>
            </a:r>
            <a:r>
              <a:rPr lang="ru-RU" dirty="0" smtClean="0">
                <a:latin typeface="Arial" charset="0"/>
              </a:rPr>
              <a:t>и </a:t>
            </a:r>
            <a:r>
              <a:rPr lang="ru-RU" dirty="0">
                <a:latin typeface="Arial" charset="0"/>
              </a:rPr>
              <a:t>сооружений для </a:t>
            </a:r>
            <a:r>
              <a:rPr lang="ru-RU" dirty="0" smtClean="0">
                <a:latin typeface="Arial" charset="0"/>
              </a:rPr>
              <a:t>МГН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707139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42 (пп1 п.1)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указано,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Техрегламента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применяются (вплоть до реконструкции или ремонта) к зданиям и сооружения, введенным в эксплуатацию до вступления в силу таких требований.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6912" y="3800113"/>
            <a:ext cx="8033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Arial" charset="0"/>
              </a:rPr>
              <a:t>Перечень </a:t>
            </a:r>
            <a:r>
              <a:rPr lang="ru-RU" dirty="0" err="1">
                <a:latin typeface="Arial" charset="0"/>
              </a:rPr>
              <a:t>нацстандартов</a:t>
            </a:r>
            <a:r>
              <a:rPr lang="ru-RU" dirty="0">
                <a:latin typeface="Arial" charset="0"/>
              </a:rPr>
              <a:t> и СП, </a:t>
            </a:r>
            <a:r>
              <a:rPr lang="ru-RU" dirty="0" smtClean="0">
                <a:latin typeface="Arial" charset="0"/>
              </a:rPr>
              <a:t>в </a:t>
            </a:r>
            <a:r>
              <a:rPr lang="ru-RU" dirty="0">
                <a:latin typeface="Arial" charset="0"/>
              </a:rPr>
              <a:t>результате применения которых </a:t>
            </a:r>
          </a:p>
          <a:p>
            <a:pPr algn="ctr">
              <a:defRPr/>
            </a:pPr>
            <a:r>
              <a:rPr lang="ru-RU" dirty="0">
                <a:latin typeface="Arial" charset="0"/>
              </a:rPr>
              <a:t>на обязательной основе </a:t>
            </a:r>
            <a:r>
              <a:rPr lang="ru-RU" dirty="0" smtClean="0">
                <a:latin typeface="Arial" charset="0"/>
              </a:rPr>
              <a:t>обеспечивается </a:t>
            </a:r>
            <a:r>
              <a:rPr lang="ru-RU" dirty="0">
                <a:latin typeface="Arial" charset="0"/>
              </a:rPr>
              <a:t>соблюдение</a:t>
            </a:r>
          </a:p>
          <a:p>
            <a:pPr algn="ctr">
              <a:defRPr/>
            </a:pP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Техрегламента</a:t>
            </a:r>
            <a:r>
              <a:rPr lang="ru-RU" dirty="0">
                <a:latin typeface="Arial" charset="0"/>
              </a:rPr>
              <a:t> о безопасности зданий</a:t>
            </a:r>
          </a:p>
        </p:txBody>
      </p:sp>
    </p:spTree>
    <p:extLst>
      <p:ext uri="{BB962C8B-B14F-4D97-AF65-F5344CB8AC3E}">
        <p14:creationId xmlns:p14="http://schemas.microsoft.com/office/powerpoint/2010/main" val="29106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Пункты СП 59.13330, </a:t>
            </a:r>
            <a:br>
              <a:rPr lang="ru-RU" dirty="0" smtClean="0"/>
            </a:br>
            <a:r>
              <a:rPr lang="ru-RU" dirty="0" smtClean="0"/>
              <a:t>обязательные к исполнению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41. СП 59.13330.2012 "СНиП 35-01-2001 "Доступность зданий и сооружений для маломобильных групп населения".  Разделы 1 (пункты 1.1 - 1.6), 2, 4 (пункты 4.1.2 - 4.1.11, абзацы первый - пятый пункта 4.1.12, пункты 4.1.14 - 4.1.16, абзац первый пункта 4.1.17, пункты 4.2.1 - 4.2.4, 4.2.6, 4.3.1, 4.3.3 - 4.3.5, 4.3.7), 5 (пункты 5.1.1 - 5.1.3, 5.1.4 (за исключением абзаца четвертого пункта 5.1.4), абзац первый пункта 5.1.5, пункты 5.1.6 - 5.1.8, 5.2.1 - 5.2.4, 5.2.6 - 5.2.11, 5.2.13, абзацы первый и второй пункта 5.2.14, пункты 5.2.15 - 5.2.17, абзац первый пункта 5.2.19, пункты 5.2.20 - 5.2.32, абзац второй пункта 5.2.33, пункты 5.2.34, 5.3.1 - 5.3.9, 5.4.2, 5.4.3, 5.5.1, 5.5.2, абзац первый пункта 5.5.3, пункты 5.5.4 - 5.5.7), 6, 7, 8, приложение Г.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329-9A3C-4BAB-9832-49D8DD6261A5}" type="datetime1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6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35-го 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Наряду с другими национальными стандартами и сводами правил </a:t>
            </a:r>
            <a:r>
              <a:rPr lang="ru-RU" dirty="0" err="1"/>
              <a:t>Минрегион</a:t>
            </a:r>
            <a:r>
              <a:rPr lang="ru-RU" dirty="0"/>
              <a:t> осуществил актуализацию всех строительных правил 35-го комплекса.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Рекомендуем </a:t>
            </a:r>
            <a:r>
              <a:rPr lang="ru-RU" dirty="0"/>
              <a:t>при проектировании совместно с СП 59.13330.2012 руководствоваться актуализированными версиями: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 </a:t>
            </a:r>
            <a:r>
              <a:rPr lang="ru-RU" dirty="0"/>
              <a:t>136.13330.2012 (СП 35-101-2001),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 </a:t>
            </a:r>
            <a:r>
              <a:rPr lang="ru-RU" dirty="0"/>
              <a:t>137.13330.2012 (СП 35-102-2001),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 </a:t>
            </a:r>
            <a:r>
              <a:rPr lang="ru-RU" dirty="0"/>
              <a:t>138.13330.2012 (СП 35-103-2001),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 </a:t>
            </a:r>
            <a:r>
              <a:rPr lang="ru-RU" dirty="0"/>
              <a:t>139.13330 (СП 35-104-2001),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 </a:t>
            </a:r>
            <a:r>
              <a:rPr lang="ru-RU" dirty="0"/>
              <a:t>140.13330 (СП 35-104-2001) и т.д., которые соблюдаются на добровольной основе.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594-5D00-4DEA-9757-3CA513319974}" type="datetime1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0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295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endParaRPr lang="en-US" smtClean="0"/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86472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n-US" sz="2000" dirty="0" smtClean="0"/>
          </a:p>
          <a:p>
            <a:pPr>
              <a:buNone/>
            </a:pPr>
            <a:r>
              <a:rPr lang="ru-RU" sz="5100" dirty="0" smtClean="0"/>
              <a:t>    </a:t>
            </a:r>
            <a:r>
              <a:rPr lang="ru-RU" sz="8800" b="1" dirty="0" smtClean="0"/>
              <a:t>Техническим </a:t>
            </a:r>
            <a:r>
              <a:rPr lang="ru-RU" sz="8800" b="1" dirty="0" smtClean="0"/>
              <a:t>регламентом о безопасности зданий установлено</a:t>
            </a:r>
            <a:r>
              <a:rPr lang="ru-RU" sz="8800" b="1" dirty="0"/>
              <a:t> </a:t>
            </a:r>
            <a:endParaRPr lang="ru-RU" sz="8800" b="1" dirty="0" smtClean="0"/>
          </a:p>
          <a:p>
            <a:pPr marL="0" indent="0">
              <a:buNone/>
            </a:pPr>
            <a:r>
              <a:rPr lang="ru-RU" sz="8800" b="1" dirty="0" smtClean="0"/>
              <a:t>Глава </a:t>
            </a:r>
            <a:r>
              <a:rPr lang="ru-RU" sz="8800" b="1" dirty="0"/>
              <a:t>7. ЗАКЛЮЧИТЕЛЬНЫЕ ПОЛОЖЕНИЯ</a:t>
            </a:r>
            <a:endParaRPr lang="ru-RU" sz="8800" dirty="0"/>
          </a:p>
          <a:p>
            <a:pPr marL="0" indent="0">
              <a:buNone/>
            </a:pPr>
            <a:r>
              <a:rPr lang="ru-RU" sz="8800" dirty="0"/>
              <a:t> </a:t>
            </a:r>
            <a:r>
              <a:rPr lang="ru-RU" sz="8800" dirty="0" smtClean="0"/>
              <a:t>Статья </a:t>
            </a:r>
            <a:r>
              <a:rPr lang="ru-RU" sz="8800" dirty="0"/>
              <a:t>42. </a:t>
            </a:r>
            <a:endParaRPr lang="ru-RU" sz="8800" dirty="0" smtClean="0"/>
          </a:p>
          <a:p>
            <a:pPr marL="0" indent="0">
              <a:buNone/>
            </a:pPr>
            <a:r>
              <a:rPr lang="ru-RU" sz="8800" dirty="0" smtClean="0"/>
              <a:t>1</a:t>
            </a:r>
            <a:r>
              <a:rPr lang="ru-RU" sz="8800" dirty="0"/>
              <a:t>. Требования к зданиям и сооружениям, а также к связанным со зданиями и с сооружениями процессам проектирования (включая изыскания), строительства, монтажа, наладки, эксплуатации и утилизации (сноса), установленные настоящим Федеральным законом, </a:t>
            </a:r>
            <a:r>
              <a:rPr lang="ru-RU" sz="8800" dirty="0">
                <a:solidFill>
                  <a:srgbClr val="FF0000"/>
                </a:solidFill>
              </a:rPr>
              <a:t>не применяются вплоть до реконструкции или капитального ремонта здания или сооружения к следующим зданиям и сооружениям:</a:t>
            </a:r>
          </a:p>
          <a:p>
            <a:pPr marL="0" indent="0">
              <a:buNone/>
            </a:pPr>
            <a:r>
              <a:rPr lang="ru-RU" sz="8800" dirty="0"/>
              <a:t> </a:t>
            </a:r>
            <a:r>
              <a:rPr lang="ru-RU" sz="8800" dirty="0" smtClean="0"/>
              <a:t>1</a:t>
            </a:r>
            <a:r>
              <a:rPr lang="ru-RU" sz="8800" dirty="0"/>
              <a:t>) к зданиям и сооружениям, введенным в эксплуатацию до вступления в силу таких требований;</a:t>
            </a:r>
          </a:p>
          <a:p>
            <a:pPr marL="0" indent="0">
              <a:buNone/>
            </a:pPr>
            <a:r>
              <a:rPr lang="ru-RU" sz="8800" dirty="0"/>
              <a:t>2) к зданиям и сооружениям, строительство, реконструкция и капитальный ремонт которых осуществляются в соответствии с проектной документацией, утвержденной или направленной на государственную экспертизу до вступления в силу таких требований;</a:t>
            </a:r>
          </a:p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r>
              <a:rPr lang="ru-RU" sz="3500" dirty="0"/>
              <a:t> </a:t>
            </a:r>
            <a:r>
              <a:rPr lang="ru-RU" sz="5600" i="1" dirty="0" smtClean="0"/>
              <a:t>Например,  уклон пандуса 10% введен в 1991 г.,</a:t>
            </a:r>
          </a:p>
          <a:p>
            <a:pPr>
              <a:buNone/>
            </a:pPr>
            <a:r>
              <a:rPr lang="ru-RU" sz="5600" i="1" dirty="0" smtClean="0"/>
              <a:t>                                                   8% в 2001 г., </a:t>
            </a:r>
          </a:p>
          <a:p>
            <a:pPr>
              <a:buNone/>
            </a:pPr>
            <a:r>
              <a:rPr lang="ru-RU" sz="5600" i="1" dirty="0" smtClean="0"/>
              <a:t>                                                   5% в </a:t>
            </a:r>
            <a:r>
              <a:rPr lang="ru-RU" sz="5600" i="1" dirty="0" smtClean="0"/>
              <a:t>2015 г</a:t>
            </a:r>
            <a:r>
              <a:rPr lang="ru-RU" sz="5600" i="1" dirty="0" smtClean="0"/>
              <a:t>.</a:t>
            </a:r>
          </a:p>
          <a:p>
            <a:pPr>
              <a:buNone/>
            </a:pPr>
            <a:r>
              <a:rPr lang="ru-RU" sz="5600" i="1" dirty="0" smtClean="0"/>
              <a:t>В зависимости от даты последнего </a:t>
            </a:r>
            <a:r>
              <a:rPr lang="ru-RU" sz="5600" i="1" dirty="0" smtClean="0"/>
              <a:t>ремонта </a:t>
            </a:r>
            <a:r>
              <a:rPr lang="ru-RU" sz="5600" i="1" dirty="0" smtClean="0"/>
              <a:t>применяется соответствующий норматив</a:t>
            </a:r>
            <a:endParaRPr lang="ru-RU" sz="5600" i="1" dirty="0"/>
          </a:p>
          <a:p>
            <a:pPr eaLnBrk="1" hangingPunct="1">
              <a:buFont typeface="Arial" charset="0"/>
              <a:buNone/>
            </a:pPr>
            <a:endParaRPr lang="en-US" sz="3300" dirty="0" smtClean="0"/>
          </a:p>
          <a:p>
            <a:endParaRPr lang="ru-RU" sz="4000" dirty="0" smtClean="0"/>
          </a:p>
          <a:p>
            <a:pPr eaLnBrk="1" hangingPunct="1"/>
            <a:endParaRPr lang="ru-RU" sz="1400" b="1" dirty="0" smtClean="0"/>
          </a:p>
          <a:p>
            <a:pPr eaLnBrk="1" hangingPunct="1"/>
            <a:endParaRPr lang="ru-RU" sz="14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E1CD-F497-449F-A7A7-9592550AA546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ДСЗН города Москвы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 определения критериев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 </a:t>
            </a:r>
            <a:r>
              <a:rPr lang="ru-RU" dirty="0" smtClean="0"/>
              <a:t>59 или СНиП 35-01?</a:t>
            </a:r>
          </a:p>
          <a:p>
            <a:pPr marL="0" indent="0" algn="ctr">
              <a:buNone/>
            </a:pPr>
            <a:r>
              <a:rPr lang="ru-RU" dirty="0" smtClean="0"/>
              <a:t>Разумная доступность?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42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09600" y="1000126"/>
            <a:ext cx="8077200" cy="1057275"/>
          </a:xfrm>
        </p:spPr>
        <p:txBody>
          <a:bodyPr/>
          <a:lstStyle/>
          <a:p>
            <a:r>
              <a:rPr lang="ru-RU" altLang="ru-RU" sz="2800" b="1" smtClean="0"/>
              <a:t>Доступность определяется  в целом </a:t>
            </a:r>
            <a:br>
              <a:rPr lang="ru-RU" altLang="ru-RU" sz="2800" b="1" smtClean="0"/>
            </a:br>
            <a:r>
              <a:rPr lang="ru-RU" altLang="ru-RU" sz="2800" b="1" smtClean="0"/>
              <a:t>и по каждой категории инвалидов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685800" y="2209800"/>
          <a:ext cx="8077200" cy="301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371600"/>
                <a:gridCol w="1600200"/>
                <a:gridCol w="1389612"/>
                <a:gridCol w="1429788"/>
                <a:gridCol w="1066800"/>
              </a:tblGrid>
              <a:tr h="118871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Пиктограмма и абревиатура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b="0" dirty="0"/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24356"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Расшиф-ровка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Передвигающиеся на креслах-колясках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 нарушениями опорно-двигательного аппарата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 нарушениями зрения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 нарушениями слуха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 нарушениями умствен-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ного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развития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35D5FD-04A3-4480-ADE6-AC5B71D84BCA}" type="datetime1">
              <a:rPr lang="ru-RU" smtClean="0">
                <a:solidFill>
                  <a:schemeClr val="tx1">
                    <a:tint val="75000"/>
                  </a:schemeClr>
                </a:solidFill>
              </a:rPr>
              <a:t>04.03.2015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10000" cy="45720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Осиновская  Дирекция ДСЗН Москвы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8700" name="Picture 2" descr="Disabled access facilities for wheelchair u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1"/>
            <a:ext cx="763466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3" descr="Disabled access facilities for people with mobility impair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1"/>
            <a:ext cx="78984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4" descr="Disabled access facilities for partially sighted or blind peo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87483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5" descr="Disabled access facilities for people that are hard of hear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133600"/>
            <a:ext cx="8191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04" name="Group 2"/>
          <p:cNvGrpSpPr>
            <a:grpSpLocks/>
          </p:cNvGrpSpPr>
          <p:nvPr/>
        </p:nvGrpSpPr>
        <p:grpSpPr bwMode="auto">
          <a:xfrm>
            <a:off x="8001000" y="2209800"/>
            <a:ext cx="609600" cy="730250"/>
            <a:chOff x="4950" y="2674"/>
            <a:chExt cx="470" cy="441"/>
          </a:xfrm>
        </p:grpSpPr>
        <p:sp>
          <p:nvSpPr>
            <p:cNvPr id="28707" name="AutoShape 3"/>
            <p:cNvSpPr>
              <a:spLocks noChangeArrowheads="1"/>
            </p:cNvSpPr>
            <p:nvPr/>
          </p:nvSpPr>
          <p:spPr bwMode="auto">
            <a:xfrm>
              <a:off x="4950" y="2674"/>
              <a:ext cx="465" cy="4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pic>
          <p:nvPicPr>
            <p:cNvPr id="11" name="Picture 4" descr="disabilit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52" y="2684"/>
              <a:ext cx="468" cy="4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sp>
        <p:nvSpPr>
          <p:cNvPr id="28705" name="Rectangle 14"/>
          <p:cNvSpPr>
            <a:spLocks noChangeArrowheads="1"/>
          </p:cNvSpPr>
          <p:nvPr/>
        </p:nvSpPr>
        <p:spPr bwMode="auto">
          <a:xfrm>
            <a:off x="685800" y="5486401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Специальных требований в нормативах для лиц с нарушениями умственного развития нет.</a:t>
            </a:r>
            <a:endParaRPr lang="ru-RU" altLang="ru-RU" sz="1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68A2F-9707-42D6-BB33-ACDA0C30E24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461846" y="285750"/>
            <a:ext cx="5011615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smtClean="0"/>
              <a:t>Значимость элементов</a:t>
            </a:r>
            <a:br>
              <a:rPr lang="ru-RU" altLang="ru-RU" sz="3600" smtClean="0"/>
            </a:br>
            <a:r>
              <a:rPr lang="ru-RU" altLang="ru-RU" sz="3600" smtClean="0"/>
              <a:t> для категорий инвалидов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500188"/>
          <a:ext cx="8382000" cy="491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601"/>
                <a:gridCol w="5190399"/>
              </a:tblGrid>
              <a:tr h="1010501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Колясочники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Пандусы, лифты, подъемники, пороги, габариты проходов, ширина дверных проемов, высота рабочей поверхности зоны обслуживания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78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Опорники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Лестницы, поручни, высота порогов, лифты, места отдыха</a:t>
                      </a:r>
                      <a:endParaRPr lang="ru-RU" sz="2000" dirty="0"/>
                    </a:p>
                  </a:txBody>
                  <a:tcPr marT="45726" marB="45726"/>
                </a:tc>
              </a:tr>
              <a:tr h="92629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Слепые и слабовидящие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Маркировка лестниц, поручни, тактильные указатели, цветовая маркировка</a:t>
                      </a:r>
                      <a:endParaRPr lang="ru-RU" sz="2000" dirty="0"/>
                    </a:p>
                  </a:txBody>
                  <a:tcPr marT="45726" marB="45726"/>
                </a:tc>
              </a:tr>
              <a:tr h="100597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Глухие и слабослышащие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Визуальная информация, текстовые средства общения, средства индивидуального звукоусиления</a:t>
                      </a:r>
                      <a:endParaRPr lang="ru-RU" sz="2000" dirty="0"/>
                    </a:p>
                  </a:txBody>
                  <a:tcPr marT="45726" marB="45726"/>
                </a:tc>
              </a:tr>
              <a:tr h="90945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 нарушениями умственного развития</a:t>
                      </a:r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Простая и понятная система ориентирования, пиктограммы, стрелки</a:t>
                      </a:r>
                      <a:endParaRPr lang="ru-RU" sz="2000" dirty="0"/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E9A824-5EAA-4A06-AA8D-5C1BCE1E1ADA}" type="datetime1">
              <a:rPr lang="ru-RU" smtClean="0"/>
              <a:t>04.03.2015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F3B74-EDB5-433A-8936-4C1E25228AA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Vera\Pictures\уклон 8%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>
            <a:fillRect/>
          </a:stretch>
        </p:blipFill>
        <p:spPr bwMode="auto">
          <a:xfrm>
            <a:off x="6367097" y="4487863"/>
            <a:ext cx="231677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title" sz="quarter"/>
          </p:nvPr>
        </p:nvSpPr>
        <p:spPr>
          <a:xfrm>
            <a:off x="2382715" y="476250"/>
            <a:ext cx="5451231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smtClean="0"/>
              <a:t>Инвалиды на кресле-коляске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4519246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6C6EF-3645-4AEF-9C77-AB901786995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0726" name="Rectangle 14"/>
          <p:cNvSpPr>
            <a:spLocks noChangeArrowheads="1"/>
          </p:cNvSpPr>
          <p:nvPr/>
        </p:nvSpPr>
        <p:spPr bwMode="auto">
          <a:xfrm>
            <a:off x="2577612" y="1479551"/>
            <a:ext cx="528710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1% населения пользуются креслами- колясками за пределами своей квартиры.</a:t>
            </a:r>
          </a:p>
        </p:txBody>
      </p:sp>
      <p:pic>
        <p:nvPicPr>
          <p:cNvPr id="30727" name="Picture 2" descr="G:\работа\Мои рисунки2\инвалиды\P10300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989" y="2014539"/>
            <a:ext cx="1798026" cy="1952625"/>
          </a:xfrm>
        </p:spPr>
      </p:pic>
      <p:pic>
        <p:nvPicPr>
          <p:cNvPr id="30728" name="Picture 15" descr="коляска сбок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7" y="2182814"/>
            <a:ext cx="3215054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" descr="C:\Users\Vera\Pictures\инвалид в коляск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39" y="2014538"/>
            <a:ext cx="15049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2" descr="C:\Users\Vera\Pictures\порог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70" y="2470151"/>
            <a:ext cx="1714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4A1907-6D3B-4C6D-8D20-75F0D86A2CB5}" type="datetime1">
              <a:rPr lang="ru-RU" smtClean="0"/>
              <a:t>04.03.2015</a:t>
            </a:fld>
            <a:endParaRPr lang="ru-RU"/>
          </a:p>
        </p:txBody>
      </p:sp>
      <p:pic>
        <p:nvPicPr>
          <p:cNvPr id="30732" name="Рисунок 14" descr="C:\Users\User\Pictures\зоны доступа вместе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4076701"/>
            <a:ext cx="3056792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Рисунок 15" descr="C:\Users\User\Pictures\стол 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43" y="4327526"/>
            <a:ext cx="2664069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65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sz="quarter"/>
          </p:nvPr>
        </p:nvSpPr>
        <p:spPr>
          <a:xfrm>
            <a:off x="2340220" y="260350"/>
            <a:ext cx="5977303" cy="1143000"/>
          </a:xfrm>
        </p:spPr>
        <p:txBody>
          <a:bodyPr/>
          <a:lstStyle/>
          <a:p>
            <a:r>
              <a:rPr lang="ru-RU" altLang="ru-RU" smtClean="0"/>
              <a:t>Инвалиды-опорники</a:t>
            </a:r>
          </a:p>
        </p:txBody>
      </p:sp>
      <p:pic>
        <p:nvPicPr>
          <p:cNvPr id="31747" name="Picture 3" descr="F:\DCIM\119_PANA\P11904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1" t="39159" r="22806" b="7233"/>
          <a:stretch>
            <a:fillRect/>
          </a:stretch>
        </p:blipFill>
        <p:spPr>
          <a:xfrm>
            <a:off x="952651" y="1212850"/>
            <a:ext cx="1657350" cy="2430463"/>
          </a:xfrm>
        </p:spPr>
      </p:pic>
      <p:pic>
        <p:nvPicPr>
          <p:cNvPr id="31748" name="Picture 2" descr="F:\DCIM\119_PANA\P119048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t="21999" r="52315" b="6091"/>
          <a:stretch>
            <a:fillRect/>
          </a:stretch>
        </p:blipFill>
        <p:spPr>
          <a:xfrm>
            <a:off x="2929305" y="1214438"/>
            <a:ext cx="1587011" cy="2428875"/>
          </a:xfr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5234354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89183-ED15-4894-BDA1-98195B18382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1751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1" y="3571876"/>
            <a:ext cx="328685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 descr="C:\Users\Vera\Pictures\опорники с ходункам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97" y="1123703"/>
            <a:ext cx="3493477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2" descr="C:\Users\Vera\Pictures\лестниц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4" y="3643313"/>
            <a:ext cx="23563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4" descr="C:\Users\Vera\Pictures\Д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b="1086"/>
          <a:stretch>
            <a:fillRect/>
          </a:stretch>
        </p:blipFill>
        <p:spPr bwMode="auto">
          <a:xfrm>
            <a:off x="2929305" y="3786188"/>
            <a:ext cx="214239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091A72-3159-4612-A34A-D5FDC0AAB1A6}" type="datetime1">
              <a:rPr lang="ru-RU" smtClean="0"/>
              <a:t>04.03.2015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7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sz="quarter"/>
          </p:nvPr>
        </p:nvSpPr>
        <p:spPr>
          <a:xfrm>
            <a:off x="2857500" y="274638"/>
            <a:ext cx="4813789" cy="8509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600" smtClean="0"/>
              <a:t>Слепые и слабовидящие</a:t>
            </a:r>
          </a:p>
        </p:txBody>
      </p:sp>
      <p:pic>
        <p:nvPicPr>
          <p:cNvPr id="32771" name="Picture 10" descr="titelbil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3" t="43768" r="33508" b="5956"/>
          <a:stretch>
            <a:fillRect/>
          </a:stretch>
        </p:blipFill>
        <p:spPr>
          <a:xfrm>
            <a:off x="483577" y="1428750"/>
            <a:ext cx="1436077" cy="2071688"/>
          </a:xfrm>
        </p:spPr>
      </p:pic>
      <p:sp>
        <p:nvSpPr>
          <p:cNvPr id="30724" name="Объект 3"/>
          <p:cNvSpPr>
            <a:spLocks noGrp="1"/>
          </p:cNvSpPr>
          <p:nvPr>
            <p:ph sz="quarter" idx="2"/>
          </p:nvPr>
        </p:nvSpPr>
        <p:spPr>
          <a:xfrm>
            <a:off x="2195146" y="1052514"/>
            <a:ext cx="6625004" cy="1462087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sz="1600" dirty="0" smtClean="0"/>
              <a:t>I группа - острота зрения 0,04 и менее либо поле зрения менее 10°.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II группа острота зрения 0,1 (первая строчка таблицы) и менее, либо поле зрения менее 20°.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III группа - изменения органов  зрения приводят к </a:t>
            </a:r>
            <a:r>
              <a:rPr lang="ru-RU" sz="1600" dirty="0"/>
              <a:t>затруднению </a:t>
            </a:r>
            <a:r>
              <a:rPr lang="ru-RU" sz="1600" dirty="0" smtClean="0"/>
              <a:t>передвижения, общения.</a:t>
            </a:r>
            <a:br>
              <a:rPr lang="ru-RU" sz="1600" dirty="0" smtClean="0"/>
            </a:br>
            <a:endParaRPr lang="ru-RU" sz="1600" dirty="0" smtClean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4876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4B31C-2E6E-487D-9D23-8C67E77E9D6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2775" name="Picture 2" descr="C:\Users\Vera\Pictures\слепой ам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4020" y="2286000"/>
            <a:ext cx="1786303" cy="2635250"/>
          </a:xfrm>
        </p:spPr>
      </p:pic>
      <p:pic>
        <p:nvPicPr>
          <p:cNvPr id="32776" name="Picture 11" descr="I:\DCIM\123_PANA\P1230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3" t="16667" r="10655"/>
          <a:stretch>
            <a:fillRect/>
          </a:stretch>
        </p:blipFill>
        <p:spPr bwMode="auto">
          <a:xfrm>
            <a:off x="549520" y="3643314"/>
            <a:ext cx="1395046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D8EBD8-815F-4BAB-A304-DF4CA2F037C8}" type="datetime1">
              <a:rPr lang="ru-RU" smtClean="0"/>
              <a:t>04.03.2015</a:t>
            </a:fld>
            <a:endParaRPr lang="ru-RU"/>
          </a:p>
        </p:txBody>
      </p:sp>
      <p:pic>
        <p:nvPicPr>
          <p:cNvPr id="3277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49879"/>
            <a:ext cx="88069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21" y="3290796"/>
            <a:ext cx="8953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3" descr="C:\Users\Vera\Pictures\вид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00" y="2214563"/>
            <a:ext cx="1517405" cy="21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8" descr="маркировка каждо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73107"/>
            <a:ext cx="212920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2" descr="C:\Users\User\Pictures\i (5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31" y="4953276"/>
            <a:ext cx="1471197" cy="11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3" descr="C:\Users\User\Pictures\i (6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12"/>
          <a:stretch>
            <a:fillRect/>
          </a:stretch>
        </p:blipFill>
        <p:spPr bwMode="auto">
          <a:xfrm>
            <a:off x="6002948" y="4914438"/>
            <a:ext cx="13203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Pictures\тактильные таблички\туалет муж табл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3" y="4498513"/>
            <a:ext cx="233997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работа\Мои рисунки2\инвалиды\слепой с собакой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29" y="2383696"/>
            <a:ext cx="1503769" cy="223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6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627187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Принцип «универсального дизайна»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 smtClean="0"/>
              <a:t>СНиП 35-01.2001 «Доступность зданий и сооружений для МГН»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133600"/>
            <a:ext cx="5562600" cy="399732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1.5 Проектные решения объектов, доступных для инвалидов, не должны ограничивать условия жизнедеятельности других групп населения, а также эффективность эксплуатации зданий.</a:t>
            </a:r>
            <a:br>
              <a:rPr lang="ru-RU" dirty="0" smtClean="0"/>
            </a:br>
            <a:r>
              <a:rPr lang="ru-RU" dirty="0" smtClean="0"/>
              <a:t>     </a:t>
            </a:r>
            <a:br>
              <a:rPr lang="ru-RU" dirty="0" smtClean="0"/>
            </a:br>
            <a:r>
              <a:rPr lang="ru-RU" dirty="0" smtClean="0"/>
              <a:t>     С этой целью рекомендуется, как правило, проектировать адаптируемые к потребностям инвалидов </a:t>
            </a:r>
            <a:r>
              <a:rPr lang="ru-RU" b="1" dirty="0" smtClean="0">
                <a:solidFill>
                  <a:srgbClr val="FF0000"/>
                </a:solidFill>
              </a:rPr>
              <a:t>универсальные элементы зданий и сооружений, используемые всеми группами населения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Необходимость применения специализированных элементов, учитывающих специфические потребности инвалидов, устанавливается заданием на проектирование.</a:t>
            </a:r>
            <a:endParaRPr lang="ru-R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C27E-9C1C-40EC-9BD8-D9162B92CA42}" type="datetime1">
              <a:rPr lang="ru-RU" smtClean="0"/>
              <a:pPr/>
              <a:t>04.03.2015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ГКУ Дирекция ДСЗН г. Москвы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2466" name="Picture 2" descr="http://static.ozone.ru/multimedia/books_covers/1000094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2438400" cy="3474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2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65178" cy="1643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ДП или полная доступность, в том числе избирательно ДП-И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50" y="2357438"/>
            <a:ext cx="8610600" cy="3890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ДПВ - полностью доступный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по архитектурно-планировочным решениям объект, на котором выполнены требования действующих нормативных документов в области проектирования и строительства по всем функциональным зонам, средствам информации – по варианту «А» или варианту «Б».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ДП-И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избирательная полная доступность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для отдельных категорий (К, О, С, Г, У)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pPr>
              <a:defRPr/>
            </a:pPr>
            <a:fld id="{B1E2323D-7FFF-46E7-8D41-ABB107C9D1B5}" type="datetime1">
              <a:rPr lang="ru-RU" smtClean="0">
                <a:solidFill>
                  <a:srgbClr val="FFFFFF"/>
                </a:solidFill>
              </a:rPr>
              <a:t>04.03.2015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Осиновская  Дирекция ДСЗН Москвы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221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274638"/>
            <a:ext cx="6010586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Варианты А И Б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95812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вариант А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доступность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для МГН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любого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места обслуживания в общественном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здании.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При этом должно предусматриваться устройство </a:t>
            </a:r>
            <a:r>
              <a:rPr lang="ru-RU" sz="2400" dirty="0">
                <a:solidFill>
                  <a:srgbClr val="FF0000"/>
                </a:solidFill>
              </a:rPr>
              <a:t>общих путей движения, доступных для всех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категорий населения</a:t>
            </a:r>
            <a:r>
              <a:rPr lang="ru-RU" sz="2400" dirty="0"/>
              <a:t>;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приспособленных для нужд инвалидов всех </a:t>
            </a:r>
            <a:r>
              <a:rPr lang="ru-RU" sz="2400" b="1" dirty="0">
                <a:solidFill>
                  <a:srgbClr val="FF0000"/>
                </a:solidFill>
              </a:rPr>
              <a:t>или специально выделенных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из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мест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обслуживания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вариант Б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выделение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(как правило, в уровне входной площадки)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специальных помещений, зон или блоков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приспособленных и оборудованных для инвалидов. При необходимости следует предусматривать устройство </a:t>
            </a:r>
            <a:r>
              <a:rPr lang="ru-RU" sz="2400" dirty="0">
                <a:solidFill>
                  <a:srgbClr val="FF0000"/>
                </a:solidFill>
              </a:rPr>
              <a:t>специальных входов, специально обустроенных параллельных путей движения и мест обслуживания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для лиц с нарушениями здоровья</a:t>
            </a:r>
            <a:r>
              <a:rPr lang="ru-RU" sz="2400" dirty="0"/>
              <a:t>.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pPr>
              <a:defRPr/>
            </a:pPr>
            <a:fld id="{D25BA32F-64F1-49E2-AE72-03F649C23DC4}" type="datetime1">
              <a:rPr lang="ru-RU" smtClean="0">
                <a:solidFill>
                  <a:srgbClr val="FFFFFF"/>
                </a:solidFill>
              </a:rPr>
              <a:t>04.03.2015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Осиновская  Дирекция ДСЗН Москвы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685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1404" y="10001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/>
              <a:t>ДЧ или частичная доступность, </a:t>
            </a:r>
            <a:br>
              <a:rPr lang="ru-RU" altLang="ru-RU" sz="3600" b="1" dirty="0" smtClean="0"/>
            </a:br>
            <a:r>
              <a:rPr lang="ru-RU" altLang="ru-RU" sz="3600" b="1" dirty="0" smtClean="0"/>
              <a:t>в том числе избирательно</a:t>
            </a:r>
            <a:r>
              <a:rPr lang="ru-RU" altLang="ru-RU" sz="3600" dirty="0" smtClean="0"/>
              <a:t>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8229600" cy="41052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altLang="ru-RU" b="1" dirty="0" smtClean="0"/>
              <a:t>ДЧВ – частично доступный всем инвалидам </a:t>
            </a:r>
            <a:r>
              <a:rPr lang="ru-RU" altLang="ru-RU" sz="2400" dirty="0" smtClean="0"/>
              <a:t>объект, на котором выполнены требования действующих нормативов по трем основным функциональным зонам (</a:t>
            </a:r>
            <a:r>
              <a:rPr lang="ru-RU" altLang="ru-RU" sz="2400" b="1" dirty="0" smtClean="0"/>
              <a:t>вход, пути движения, зона обслуживания</a:t>
            </a:r>
            <a:r>
              <a:rPr lang="ru-RU" altLang="ru-RU" sz="2400" dirty="0" smtClean="0"/>
              <a:t>), что обеспечивает достижение мест целевого посещения здания (объекта). Это обслуживание </a:t>
            </a:r>
            <a:r>
              <a:rPr lang="ru-RU" altLang="ru-RU" sz="2400" dirty="0" smtClean="0">
                <a:solidFill>
                  <a:srgbClr val="FF0000"/>
                </a:solidFill>
              </a:rPr>
              <a:t>по варианту  «А».</a:t>
            </a:r>
          </a:p>
          <a:p>
            <a:pPr indent="12700">
              <a:buFont typeface="Arial" charset="0"/>
              <a:buNone/>
            </a:pPr>
            <a:r>
              <a:rPr lang="ru-RU" altLang="ru-RU" sz="2400" dirty="0" smtClean="0"/>
              <a:t>Возможна организация специально адаптированного входа, выделенного пути и мест обслуживания МГН. Это обслуживание </a:t>
            </a:r>
            <a:r>
              <a:rPr lang="ru-RU" altLang="ru-RU" sz="2400" dirty="0" smtClean="0">
                <a:solidFill>
                  <a:srgbClr val="FF0000"/>
                </a:solidFill>
              </a:rPr>
              <a:t>по варианту «Б».</a:t>
            </a:r>
          </a:p>
          <a:p>
            <a:pPr>
              <a:buFont typeface="Arial" charset="0"/>
              <a:buNone/>
            </a:pPr>
            <a:r>
              <a:rPr lang="ru-RU" altLang="ru-RU" b="1" dirty="0" smtClean="0"/>
              <a:t>ДЧ-И</a:t>
            </a:r>
            <a:r>
              <a:rPr lang="ru-RU" altLang="ru-RU" sz="2400" dirty="0" smtClean="0"/>
              <a:t>  - </a:t>
            </a:r>
            <a:r>
              <a:rPr lang="ru-RU" altLang="ru-RU" sz="2400" b="1" dirty="0" smtClean="0"/>
              <a:t>избирательная частичная доступность </a:t>
            </a:r>
            <a:r>
              <a:rPr lang="ru-RU" altLang="ru-RU" sz="2400" dirty="0" smtClean="0"/>
              <a:t>для отдельных категорий инвалидов (К,О, С, Г)</a:t>
            </a:r>
          </a:p>
          <a:p>
            <a:endParaRPr lang="ru-RU" alt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C7B1FD-E3D1-4908-B1F6-88FC29324D1C}" type="datetime1">
              <a:rPr lang="ru-RU" smtClean="0"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B14D1-4798-4067-B2BB-182F3340CCD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483577" y="1857375"/>
            <a:ext cx="4419600" cy="403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259" y="620688"/>
            <a:ext cx="7451481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Частичная доступность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по варианту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Б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Date Placeholder 37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pPr>
              <a:defRPr/>
            </a:pPr>
            <a:fld id="{6C27F40A-0127-4832-967F-C4731CF53F09}" type="datetime1">
              <a:rPr lang="ru-RU" smtClean="0"/>
              <a:t>04.03.2015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800" y="1905001"/>
            <a:ext cx="4102224" cy="1101725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bg1"/>
                </a:solidFill>
              </a:rPr>
              <a:t>           </a:t>
            </a:r>
            <a:r>
              <a:rPr lang="ru-RU" sz="2400" b="1" dirty="0">
                <a:solidFill>
                  <a:schemeClr val="tx1"/>
                </a:solidFill>
              </a:rPr>
              <a:t>Вход (входы) 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</a:rPr>
              <a:t>    в здание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3276601"/>
            <a:ext cx="3962400" cy="817563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Путь (пути) движения по объекту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400" y="4343400"/>
            <a:ext cx="4254624" cy="1143000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bg1"/>
                </a:solidFill>
              </a:rPr>
              <a:t>    </a:t>
            </a:r>
            <a:r>
              <a:rPr lang="ru-RU" sz="2400" b="1" dirty="0">
                <a:solidFill>
                  <a:schemeClr val="tx1"/>
                </a:solidFill>
              </a:rPr>
              <a:t>Зона оказания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</a:rPr>
              <a:t> услуг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429000" y="2895601"/>
            <a:ext cx="0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32"/>
          <p:cNvCxnSpPr/>
          <p:nvPr/>
        </p:nvCxnSpPr>
        <p:spPr>
          <a:xfrm>
            <a:off x="3429000" y="4038601"/>
            <a:ext cx="0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Rounded Rectangle 31"/>
          <p:cNvSpPr>
            <a:spLocks noChangeArrowheads="1"/>
          </p:cNvSpPr>
          <p:nvPr/>
        </p:nvSpPr>
        <p:spPr bwMode="auto">
          <a:xfrm>
            <a:off x="609600" y="4419600"/>
            <a:ext cx="1752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Специальная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зона для МГН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681404" y="2071689"/>
            <a:ext cx="1981200" cy="92868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Вход,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доступный МГН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37901" name="Picture 3" descr="C:\Users\Vera\Pictures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54" y="1844675"/>
            <a:ext cx="3849566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TextBox 2"/>
          <p:cNvSpPr txBox="1">
            <a:spLocks noChangeArrowheads="1"/>
          </p:cNvSpPr>
          <p:nvPr/>
        </p:nvSpPr>
        <p:spPr bwMode="auto">
          <a:xfrm>
            <a:off x="5103935" y="5103813"/>
            <a:ext cx="352278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Допустимо отсутствие кабины для инвалида в в санузлах для посетителей и затруднения при  передвижении по территории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67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549519" y="1285875"/>
            <a:ext cx="6000750" cy="4895850"/>
          </a:xfrm>
          <a:prstGeom prst="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2593731" y="214313"/>
            <a:ext cx="6286500" cy="919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altLang="ru-RU" sz="3600" b="1" smtClean="0"/>
              <a:t>Доступный объект по варианту А</a:t>
            </a:r>
          </a:p>
        </p:txBody>
      </p:sp>
      <p:sp>
        <p:nvSpPr>
          <p:cNvPr id="38" name="Date Placeholder 37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pPr>
              <a:defRPr/>
            </a:pPr>
            <a:fld id="{95A22075-BCC9-425D-A902-FF81C6F10CD5}" type="datetime1">
              <a:rPr lang="ru-RU" smtClean="0"/>
              <a:t>04.03.2015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0250" y="1285875"/>
            <a:ext cx="4484077" cy="6858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Территория объекта (собственная)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6193" y="4143375"/>
            <a:ext cx="4220307" cy="990600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</a:rPr>
              <a:t>Зона оказания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</a:rPr>
              <a:t> услуг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2423" y="5286375"/>
            <a:ext cx="4484077" cy="8382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Санитарно-гигиенические помещения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 для инвалидов</a:t>
            </a:r>
          </a:p>
        </p:txBody>
      </p:sp>
      <p:cxnSp>
        <p:nvCxnSpPr>
          <p:cNvPr id="16" name="Прямая со стрелкой 15"/>
          <p:cNvCxnSpPr>
            <a:endCxn id="44" idx="1"/>
          </p:cNvCxnSpPr>
          <p:nvPr/>
        </p:nvCxnSpPr>
        <p:spPr>
          <a:xfrm flipV="1">
            <a:off x="638908" y="3622676"/>
            <a:ext cx="1295400" cy="22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40" idx="1"/>
          </p:cNvCxnSpPr>
          <p:nvPr/>
        </p:nvCxnSpPr>
        <p:spPr>
          <a:xfrm>
            <a:off x="1340828" y="2500314"/>
            <a:ext cx="59348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5" idx="1"/>
          </p:cNvCxnSpPr>
          <p:nvPr/>
        </p:nvCxnSpPr>
        <p:spPr>
          <a:xfrm flipV="1">
            <a:off x="1077059" y="1628775"/>
            <a:ext cx="923192" cy="14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1"/>
          </p:cNvCxnSpPr>
          <p:nvPr/>
        </p:nvCxnSpPr>
        <p:spPr>
          <a:xfrm flipV="1">
            <a:off x="813289" y="5705476"/>
            <a:ext cx="989134" cy="9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695950" y="5257801"/>
            <a:ext cx="0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4" name="Rounded Rectangle 29"/>
          <p:cNvSpPr>
            <a:spLocks noChangeArrowheads="1"/>
          </p:cNvSpPr>
          <p:nvPr/>
        </p:nvSpPr>
        <p:spPr bwMode="auto">
          <a:xfrm>
            <a:off x="2066192" y="4214813"/>
            <a:ext cx="2110154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charset="0"/>
              </a:rPr>
              <a:t>Не менее 5% мест,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charset="0"/>
              </a:rPr>
              <a:t>обслуживания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charset="0"/>
              </a:rPr>
              <a:t> для инвалидов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rot="16200000">
            <a:off x="-1107464" y="3283561"/>
            <a:ext cx="4429125" cy="719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Система информации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934308" y="2143126"/>
            <a:ext cx="2439866" cy="720725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Главный вход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934308" y="3214688"/>
            <a:ext cx="3733800" cy="81756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Пути движения по объекту</a:t>
            </a:r>
          </a:p>
        </p:txBody>
      </p:sp>
      <p:cxnSp>
        <p:nvCxnSpPr>
          <p:cNvPr id="55" name="Прямая со стрелкой 15"/>
          <p:cNvCxnSpPr>
            <a:endCxn id="35854" idx="1"/>
          </p:cNvCxnSpPr>
          <p:nvPr/>
        </p:nvCxnSpPr>
        <p:spPr>
          <a:xfrm flipV="1">
            <a:off x="1466851" y="4633913"/>
            <a:ext cx="599341" cy="192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59" name="Picture 3" descr="C:\Users\Vera\Pictures\пиктограммы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04956"/>
            <a:ext cx="28575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39404" y="2604914"/>
            <a:ext cx="5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5%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503010" y="3576395"/>
            <a:ext cx="5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5%</a:t>
            </a:r>
            <a:endParaRPr lang="ru-RU" dirty="0"/>
          </a:p>
        </p:txBody>
      </p:sp>
      <p:pic>
        <p:nvPicPr>
          <p:cNvPr id="24" name="Picture 3" descr="C:\Users\Vera\Pictures\пиктограммы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20" y="2079625"/>
            <a:ext cx="28575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571030" y="3551064"/>
            <a:ext cx="5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5%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503009" y="2554045"/>
            <a:ext cx="5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836264" y="4285873"/>
            <a:ext cx="5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209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77" y="357188"/>
            <a:ext cx="698988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Частичная доступность</a:t>
            </a:r>
            <a:br>
              <a:rPr lang="ru-RU" dirty="0" smtClean="0"/>
            </a:br>
            <a:r>
              <a:rPr lang="ru-RU" dirty="0" smtClean="0"/>
              <a:t> для слепых</a:t>
            </a:r>
            <a:endParaRPr lang="ru-RU" dirty="0"/>
          </a:p>
        </p:txBody>
      </p:sp>
      <p:pic>
        <p:nvPicPr>
          <p:cNvPr id="38915" name="Picture 2" descr="G:\кейс Питер\объекты\собор\P12305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1269" b="-3287"/>
          <a:stretch>
            <a:fillRect/>
          </a:stretch>
        </p:blipFill>
        <p:spPr>
          <a:xfrm>
            <a:off x="228600" y="1447800"/>
            <a:ext cx="2233246" cy="2362200"/>
          </a:xfrm>
        </p:spPr>
      </p:pic>
      <p:pic>
        <p:nvPicPr>
          <p:cNvPr id="38916" name="Picture 3" descr="G:\кейс Питер\объекты\собор\P12305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5616" y="3571876"/>
            <a:ext cx="2039815" cy="2720975"/>
          </a:xfrm>
        </p:spPr>
      </p:pic>
      <p:pic>
        <p:nvPicPr>
          <p:cNvPr id="38917" name="Picture 4" descr="G:\кейс Питер\объекты\собор\P12305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r="1189"/>
          <a:stretch>
            <a:fillRect/>
          </a:stretch>
        </p:blipFill>
        <p:spPr bwMode="auto">
          <a:xfrm>
            <a:off x="483577" y="3857626"/>
            <a:ext cx="2070589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 descr="I:\DCIM\123_PANA\P12305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74" y="1500188"/>
            <a:ext cx="2598126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" descr="G:\кейс Питер\объекты\собор\P123055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3" r="-563"/>
          <a:stretch/>
        </p:blipFill>
        <p:spPr bwMode="auto">
          <a:xfrm>
            <a:off x="5627076" y="1593929"/>
            <a:ext cx="2185284" cy="259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4901713" y="4343400"/>
            <a:ext cx="402248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Для слепых выделена специальная зона, оборудованная тифлосредствами.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B954DA-1BE7-4EC8-96D6-0492D1AB412D}" type="datetime1">
              <a:rPr lang="ru-RU" smtClean="0"/>
              <a:t>04.03.2015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640D4-C6C2-46C2-A26A-DB5D91871B2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64019" y="282260"/>
            <a:ext cx="6737838" cy="1143000"/>
          </a:xfrm>
        </p:spPr>
        <p:txBody>
          <a:bodyPr/>
          <a:lstStyle/>
          <a:p>
            <a:r>
              <a:rPr lang="ru-RU" altLang="ru-RU" sz="4000" dirty="0" smtClean="0"/>
              <a:t>ДУ или условная доступность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406297" y="1401770"/>
            <a:ext cx="8229600" cy="4691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b="1" dirty="0" smtClean="0"/>
              <a:t>Условная доступность </a:t>
            </a:r>
            <a:r>
              <a:rPr lang="ru-RU" altLang="ru-RU" sz="2400" dirty="0" smtClean="0"/>
              <a:t>- обеспечение доступа с помощью постороннего лица при наличии на объекте структурно-функциональных элементов (например, уклон пандуса на входе, ширина проходов и т.п.) с параметрами,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не соответствующими нормативным требованиям,</a:t>
            </a:r>
            <a:r>
              <a:rPr lang="ru-RU" altLang="ru-RU" sz="2400" dirty="0" smtClean="0"/>
              <a:t> но которые могут быть приняты как приемлемые для движения с сопровождающим.</a:t>
            </a:r>
          </a:p>
          <a:p>
            <a:pPr marL="0" indent="0">
              <a:buNone/>
            </a:pPr>
            <a:endParaRPr lang="ru-RU" altLang="ru-RU" sz="2200" dirty="0" smtClean="0"/>
          </a:p>
          <a:p>
            <a:pPr marL="0" indent="0">
              <a:buNone/>
            </a:pPr>
            <a:r>
              <a:rPr lang="ru-RU" altLang="ru-RU" sz="2200" dirty="0" smtClean="0"/>
              <a:t>Условную </a:t>
            </a:r>
            <a:r>
              <a:rPr lang="ru-RU" altLang="ru-RU" sz="2200" dirty="0"/>
              <a:t>доступность можно </a:t>
            </a:r>
            <a:r>
              <a:rPr lang="ru-RU" altLang="ru-RU" sz="2200" dirty="0" smtClean="0"/>
              <a:t>обеспечить для слепых практически на всех объектах, </a:t>
            </a:r>
            <a:r>
              <a:rPr lang="ru-RU" altLang="ru-RU" sz="2200" dirty="0"/>
              <a:t>для опорников </a:t>
            </a:r>
            <a:r>
              <a:rPr lang="ru-RU" altLang="ru-RU" sz="2200" dirty="0" smtClean="0"/>
              <a:t>на большинстве объектов.</a:t>
            </a:r>
          </a:p>
          <a:p>
            <a:pPr marL="0" indent="0">
              <a:buNone/>
            </a:pPr>
            <a:r>
              <a:rPr lang="ru-RU" altLang="ru-RU" sz="2200" dirty="0" smtClean="0"/>
              <a:t>Для глухих инвалидов объекты будут в основном полностью доступны.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7E3903-679E-4BA9-95C2-061D6E62A9D5}" type="datetime1">
              <a:rPr lang="ru-RU" smtClean="0"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ru-RU"/>
          </a:p>
        </p:txBody>
      </p:sp>
      <p:pic>
        <p:nvPicPr>
          <p:cNvPr id="39942" name="Рисунок 276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92" y="373212"/>
            <a:ext cx="93405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" descr="G:\работа\Мои рисунки2\новые пикчи\опорник с со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7" y="373213"/>
            <a:ext cx="748811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5927D-2CCC-492B-840A-D0587113EBE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736482" y="428625"/>
            <a:ext cx="6818434" cy="1143000"/>
          </a:xfrm>
        </p:spPr>
        <p:txBody>
          <a:bodyPr/>
          <a:lstStyle/>
          <a:p>
            <a:r>
              <a:rPr lang="ru-RU" altLang="ru-RU" smtClean="0"/>
              <a:t>Условная доступность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sz="half" idx="2"/>
          </p:nvPr>
        </p:nvSpPr>
        <p:spPr>
          <a:xfrm>
            <a:off x="2788028" y="2645570"/>
            <a:ext cx="6159011" cy="3601071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lang="ru-RU" altLang="ru-RU" sz="2400" dirty="0" smtClean="0"/>
              <a:t>Условная доступность обеспечивается путем организации сопровождения </a:t>
            </a:r>
            <a:r>
              <a:rPr lang="ru-RU" altLang="ru-RU" sz="2400" dirty="0"/>
              <a:t>сотрудниками </a:t>
            </a:r>
            <a:r>
              <a:rPr lang="ru-RU" altLang="ru-RU" sz="2400" dirty="0" smtClean="0"/>
              <a:t>объекта </a:t>
            </a:r>
            <a:r>
              <a:rPr lang="ru-RU" altLang="ru-RU" sz="2400" dirty="0" smtClean="0"/>
              <a:t>и </a:t>
            </a:r>
            <a:r>
              <a:rPr lang="ru-RU" altLang="ru-RU" sz="2400" dirty="0" smtClean="0"/>
              <a:t>оказания помощи инвалиду при получении услуги. 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 smtClean="0"/>
              <a:t>Администрации необходимо специальным приказом определить порядок оказания помощи, ответственных сотрудников с внесением в их должностные инструкции соответствующих функций. 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 smtClean="0"/>
              <a:t>Необходимо обучение персонала по оказанию помощи инвалидам различных видов инвалидности.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1F2E2E-DCAD-4953-9E0C-986238795661}" type="datetime1">
              <a:rPr lang="ru-RU" smtClean="0"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AF07D-CA5B-4668-B364-BAD0D8A2A38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40967" name="Picture 8" descr="G:\DCIM\124_PANA\P124021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2" t="24197" r="26738" b="25311"/>
          <a:stretch/>
        </p:blipFill>
        <p:spPr>
          <a:xfrm>
            <a:off x="323528" y="4029400"/>
            <a:ext cx="2016224" cy="2349922"/>
          </a:xfrm>
          <a:noFill/>
        </p:spPr>
      </p:pic>
      <p:pic>
        <p:nvPicPr>
          <p:cNvPr id="40968" name="Picture 9" descr="C:\Users\User\Pictures\слепой на лестниц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b="-156"/>
          <a:stretch/>
        </p:blipFill>
        <p:spPr bwMode="auto">
          <a:xfrm>
            <a:off x="417635" y="1358084"/>
            <a:ext cx="1615416" cy="257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335532"/>
            <a:ext cx="6787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требования нормативных документов в проектировании и строительстве не выполнены и технически невозможны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3" y="274638"/>
            <a:ext cx="831605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Условная доступность для колясочников</a:t>
            </a:r>
            <a:endParaRPr lang="ru-RU" dirty="0"/>
          </a:p>
        </p:txBody>
      </p:sp>
      <p:pic>
        <p:nvPicPr>
          <p:cNvPr id="41987" name="Picture 2" descr="G:\кейс Питер\объекты\собор\P1230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127" y="1475787"/>
            <a:ext cx="3033346" cy="2274887"/>
          </a:xfrm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4355976" y="1500189"/>
            <a:ext cx="43117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Инвалидам-колясочникам необходимо сопровождение представителя администрации (специальный вход, лифт, платформа). Это условная доступность.</a:t>
            </a:r>
          </a:p>
        </p:txBody>
      </p:sp>
      <p:pic>
        <p:nvPicPr>
          <p:cNvPr id="41989" name="Picture 2" descr="G:\кейс Питер\объекты\собор\P1230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9" y="3857625"/>
            <a:ext cx="174820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 descr="G:\кейс Питер\объекты\собор\P1230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70" y="4071938"/>
            <a:ext cx="2718289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G:\кейс Питер\объекты\собор\P12305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3" r="-2274"/>
          <a:stretch>
            <a:fillRect/>
          </a:stretch>
        </p:blipFill>
        <p:spPr bwMode="auto">
          <a:xfrm>
            <a:off x="6154616" y="4000501"/>
            <a:ext cx="25717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1624-0CCF-406D-98BF-EC80C0DB1834}" type="datetime1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2791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76846" cy="17859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ВНД или временно недоступный,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том числе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избирательно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недоступный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3090862"/>
            <a:ext cx="5776546" cy="2697163"/>
          </a:xfrm>
        </p:spPr>
        <p:txBody>
          <a:bodyPr>
            <a:normAutofit/>
          </a:bodyPr>
          <a:lstStyle/>
          <a:p>
            <a:pPr marL="0" indent="12700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случае несоответствия  требований доступности для инвалидов объект должен быть признан </a:t>
            </a:r>
            <a:r>
              <a:rPr lang="ru-RU" sz="2400" b="1" dirty="0" smtClean="0">
                <a:solidFill>
                  <a:srgbClr val="C00000"/>
                </a:solidFill>
              </a:rPr>
              <a:t>временно недоступным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– до принятия решения об адаптации объекта, либо до организации данной формы обслуживания инвалидов на другом доступном объекте.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pPr>
              <a:defRPr/>
            </a:pPr>
            <a:fld id="{6BC0F225-D584-48F8-B8A3-4C90CCC82FA3}" type="datetime1">
              <a:rPr lang="ru-RU" smtClean="0">
                <a:solidFill>
                  <a:srgbClr val="FFFFFF"/>
                </a:solidFill>
              </a:rPr>
              <a:t>04.03.2015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Осиновская  Дирекция ДСЗН Москвы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43014" name="Picture 2" descr="G:\DCIM\124_PANA\P1240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21225" r="27722" b="-121"/>
          <a:stretch>
            <a:fillRect/>
          </a:stretch>
        </p:blipFill>
        <p:spPr bwMode="auto">
          <a:xfrm>
            <a:off x="6367097" y="2852738"/>
            <a:ext cx="245891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901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714578"/>
              </p:ext>
            </p:extLst>
          </p:nvPr>
        </p:nvGraphicFramePr>
        <p:xfrm>
          <a:off x="914400" y="457200"/>
          <a:ext cx="7848600" cy="495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4343400"/>
              </a:tblGrid>
              <a:tr h="370840">
                <a:tc>
                  <a:txBody>
                    <a:bodyPr/>
                    <a:lstStyle/>
                    <a:p>
                      <a:pPr indent="54038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Универсальный элемент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Универсальный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элемент 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Ассистивный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элемент 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Вход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в 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            здание с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уровня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тротуара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Удобен всем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Пандус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входе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Требует для подъема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значительных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усилий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3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Лифт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удобен для всех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Платформа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подъемная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только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для инвалидов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          Таблички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 рельефными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буквами понятны всем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Таблички с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шрифтом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Брайля только для 6% слепых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CD6F-A8F8-43FC-A461-F65C6062BC9D}" type="datetime1">
              <a:rPr lang="ru-RU" smtClean="0"/>
              <a:pPr/>
              <a:t>04.03.2015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953000" cy="457200"/>
          </a:xfrm>
        </p:spPr>
        <p:txBody>
          <a:bodyPr/>
          <a:lstStyle/>
          <a:p>
            <a:r>
              <a:rPr lang="ru-RU" smtClean="0"/>
              <a:t>Осиновская ГКУ Дирекция ДСЗН г. Москвы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глав вход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 r="1940" b="11243"/>
          <a:stretch/>
        </p:blipFill>
        <p:spPr bwMode="auto">
          <a:xfrm>
            <a:off x="304800" y="1143000"/>
            <a:ext cx="1981200" cy="1282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7" descr="нескользкое покрыти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663778" cy="12065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Рисунок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49530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8" descr="F:\DCIM\119_PANA\P11905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20513" r="11538" b="7692"/>
          <a:stretch>
            <a:fillRect/>
          </a:stretch>
        </p:blipFill>
        <p:spPr bwMode="auto">
          <a:xfrm>
            <a:off x="5770365" y="50292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работа\Мои рисунки2\подъемники\наклонный\внутр накл.jpg"/>
          <p:cNvPicPr>
            <a:picLocks noChangeAspect="1" noChangeArrowheads="1"/>
          </p:cNvPicPr>
          <p:nvPr/>
        </p:nvPicPr>
        <p:blipFill>
          <a:blip r:embed="rId6" cstate="print"/>
          <a:srcRect l="9916" t="16171" r="17432" b="6774"/>
          <a:stretch>
            <a:fillRect/>
          </a:stretch>
        </p:blipFill>
        <p:spPr bwMode="auto">
          <a:xfrm>
            <a:off x="7543800" y="2945020"/>
            <a:ext cx="1070517" cy="1513488"/>
          </a:xfrm>
          <a:prstGeom prst="rect">
            <a:avLst/>
          </a:prstGeom>
          <a:noFill/>
        </p:spPr>
      </p:pic>
      <p:pic>
        <p:nvPicPr>
          <p:cNvPr id="13" name="Рисунок 12" descr="J:\обслед платформ с Гусаровой\P122053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1600200" cy="186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J:\работа\объекты фото\дворец\Коломенское\дворец с Катаржиной\Изображение 00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461" r="21863" b="8583"/>
          <a:stretch/>
        </p:blipFill>
        <p:spPr bwMode="auto">
          <a:xfrm>
            <a:off x="4648200" y="2129493"/>
            <a:ext cx="2050260" cy="10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34200" y="2425700"/>
            <a:ext cx="181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Удлинняет пути подхода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826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>Заключение о невозможности</a:t>
            </a:r>
            <a:br>
              <a:rPr lang="ru-RU" sz="3600" dirty="0" smtClean="0"/>
            </a:br>
            <a:r>
              <a:rPr lang="ru-RU" sz="3600" dirty="0" smtClean="0"/>
              <a:t> приспособить объект для инвалидов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17281" y="1773238"/>
            <a:ext cx="8229600" cy="4464050"/>
          </a:xfrm>
        </p:spPr>
        <p:txBody>
          <a:bodyPr>
            <a:noAutofit/>
          </a:bodyPr>
          <a:lstStyle/>
          <a:p>
            <a:pPr marL="0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Если адаптация объекта не может быть выполнена в рамках  капитального ремонта, требуется реконструкция объекта и значительные средства, или адаптация объекта невозможна по архитектурно-планировочным показателям (например, перепланировка, обеспечение безопасности при чрезвычайной ситуации), то это должно быть подтверждено соответствующим квалифицированным заключением </a:t>
            </a:r>
            <a:r>
              <a:rPr lang="ru-RU" sz="2000" b="1" dirty="0" smtClean="0">
                <a:solidFill>
                  <a:srgbClr val="C00000"/>
                </a:solidFill>
              </a:rPr>
              <a:t>проектной организации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данными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технической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экспертизы.</a:t>
            </a:r>
          </a:p>
          <a:p>
            <a:pPr marL="0">
              <a:buFont typeface="Arial" charset="0"/>
              <a:buNone/>
              <a:defRPr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Если объект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невозможно полностью приспособить для нужд инвалидов,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собственники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этих объектов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должны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согласовать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 общественными объединениями инвалидов меры, обеспечивающие удовлетворение минимальных потребностей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инвалидов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(например, путем оказания помощи персоналом или на дому).</a:t>
            </a:r>
          </a:p>
          <a:p>
            <a:pPr marL="0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Для приоритетных объектов необходимо организовать альтернативный доступный объект с аналогичными услугами.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pPr>
              <a:defRPr/>
            </a:pPr>
            <a:fld id="{F87CE0AA-AFC0-4A3C-A105-E7F3E4AE6416}" type="datetime1">
              <a:rPr lang="ru-RU" smtClean="0"/>
              <a:t>04.03.2015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2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причины, препятствующие адаптации </a:t>
            </a:r>
            <a:r>
              <a:rPr lang="ru-RU" dirty="0" smtClean="0"/>
              <a:t>здания</a:t>
            </a:r>
            <a:br>
              <a:rPr lang="ru-RU" dirty="0" smtClean="0"/>
            </a:br>
            <a:r>
              <a:rPr lang="ru-RU" dirty="0" smtClean="0"/>
              <a:t>для колясочников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Затесненные условия у входа, не позволяющие разместить пандус</a:t>
            </a:r>
          </a:p>
          <a:p>
            <a:r>
              <a:rPr lang="ru-RU" dirty="0" smtClean="0"/>
              <a:t>Затесненные условия в вестибюле, препятствующие размещению пандуса и платформы для подъема на уровень первого этажа</a:t>
            </a:r>
          </a:p>
          <a:p>
            <a:r>
              <a:rPr lang="ru-RU" dirty="0" smtClean="0"/>
              <a:t>Конструктивные особенности здания, препятствующие установке лифта</a:t>
            </a:r>
          </a:p>
          <a:p>
            <a:r>
              <a:rPr lang="ru-RU" dirty="0" smtClean="0"/>
              <a:t>Узкие коридоры в капитальных стенах и т.д.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29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«Разумное приспособление»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означает внесение, когда это нужно в конкретном случае, необходимых и подходящих </a:t>
            </a:r>
            <a:r>
              <a:rPr lang="ru-RU" dirty="0" smtClean="0">
                <a:solidFill>
                  <a:srgbClr val="FF0000"/>
                </a:solidFill>
              </a:rPr>
              <a:t>модификаций и коррективов</a:t>
            </a:r>
            <a:r>
              <a:rPr lang="ru-RU" dirty="0" smtClean="0"/>
              <a:t>, не становящихся несоразмерным или неоправданным бременем, в целях обеспечения реализации или осуществления инвалидами </a:t>
            </a:r>
            <a:r>
              <a:rPr lang="ru-RU" dirty="0" smtClean="0">
                <a:solidFill>
                  <a:srgbClr val="FF0000"/>
                </a:solidFill>
              </a:rPr>
              <a:t>наравне с другими </a:t>
            </a:r>
            <a:r>
              <a:rPr lang="ru-RU" dirty="0" smtClean="0"/>
              <a:t>всех прав человека и основных свобод; 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F89CE-FFE1-4285-97EE-B4072C8AE79F}" type="datetime1">
              <a:rPr lang="ru-RU" smtClean="0">
                <a:solidFill>
                  <a:srgbClr val="FFFFFF"/>
                </a:solidFill>
              </a:rPr>
              <a:pPr>
                <a:defRPr/>
              </a:pPr>
              <a:t>04.03.2015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2C98-BACF-4297-9C73-80508AEF5158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Осиновская ГКУ Дирекция ДСЗН г. Москвы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752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«Разумное приспособление» в ФЗ </a:t>
            </a:r>
            <a:br>
              <a:rPr lang="ru-RU" sz="3200" dirty="0" smtClean="0"/>
            </a:br>
            <a:r>
              <a:rPr lang="ru-RU" sz="3200" dirty="0" smtClean="0"/>
              <a:t>«О социальной защите инвалидов в РФ»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30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«В случаях, когда действующие объекты невозможно полностью приспособить для нужд инвалидов, </a:t>
            </a:r>
            <a:r>
              <a:rPr lang="ru-RU" sz="2800" b="1" dirty="0" smtClean="0">
                <a:solidFill>
                  <a:srgbClr val="FF0000"/>
                </a:solidFill>
              </a:rPr>
              <a:t>собственниками этих объектов</a:t>
            </a:r>
            <a:r>
              <a:rPr lang="ru-RU" sz="2800" b="1" dirty="0" smtClean="0"/>
              <a:t> </a:t>
            </a:r>
            <a:r>
              <a:rPr lang="ru-RU" sz="2800" dirty="0" smtClean="0"/>
              <a:t>должны осуществляться по согласованию с общественными объединениями инвалидов меры, обеспечивающие удовлетворение </a:t>
            </a:r>
            <a:r>
              <a:rPr lang="ru-RU" sz="2800" dirty="0" smtClean="0">
                <a:solidFill>
                  <a:srgbClr val="FF0000"/>
                </a:solidFill>
              </a:rPr>
              <a:t>минимальных потребностей инвалидов».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ADFC-1219-4033-B28D-4157CBE716A6}" type="datetime1">
              <a:rPr lang="ru-RU" smtClean="0"/>
              <a:pPr/>
              <a:t>04.03.2015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191000" cy="457200"/>
          </a:xfrm>
        </p:spPr>
        <p:txBody>
          <a:bodyPr/>
          <a:lstStyle/>
          <a:p>
            <a:r>
              <a:rPr lang="ru-RU" dirty="0" smtClean="0"/>
              <a:t>Осиновская ГКУ Дирекция ДСЗН г. Москвы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«Модификации и коррективы»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7724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Признается, что не любой объект можно приспособить для доступа всех инвалидов.</a:t>
            </a:r>
          </a:p>
          <a:p>
            <a:pPr marL="0" indent="0" algn="just">
              <a:buNone/>
            </a:pPr>
            <a:r>
              <a:rPr lang="ru-RU" sz="2800" dirty="0" smtClean="0"/>
              <a:t>В каждом конкретном случае выбирается такой вариант адаптации объекта, который может </a:t>
            </a:r>
            <a:r>
              <a:rPr lang="ru-RU" sz="2800" b="1" dirty="0" smtClean="0">
                <a:solidFill>
                  <a:srgbClr val="FF0000"/>
                </a:solidFill>
              </a:rPr>
              <a:t>не в полной мере соответствовать нормативным требованиям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smtClean="0"/>
              <a:t>но все же позволяет обеспечить его доступность для части инвалидов при сохранении здоровья и безопасности всех людей на объекте.</a:t>
            </a:r>
          </a:p>
          <a:p>
            <a:endParaRPr lang="ru-R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3B1B-5BDB-44CF-B8EB-6A662AD0E8C6}" type="datetime1">
              <a:rPr lang="ru-RU" smtClean="0"/>
              <a:pPr/>
              <a:t>04.03.2015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ГКУ Дирекция ДСЗН г. Москвы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разумного приспособления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771800" y="1600200"/>
            <a:ext cx="5915000" cy="44930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dirty="0" smtClean="0"/>
              <a:t>Дверной проем 80 см, а не нормативные 90 см. При стандартной ширине коляски  60-70 см это допустимо.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При </a:t>
            </a:r>
            <a:r>
              <a:rPr lang="ru-RU" sz="3400" dirty="0" smtClean="0"/>
              <a:t>необходимости персонал может помочь проехать на кресле-коляске через такой дверной проем.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Необходимо </a:t>
            </a:r>
            <a:r>
              <a:rPr lang="ru-RU" sz="3400" dirty="0" smtClean="0"/>
              <a:t>доказать, что расширение дверного проема в капитальных стенах может привести, например, к ослаблению несущей способности стен здания и, в конечном счете, к угрозе жизни людей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1026" name="Picture 2" descr="C:\Users\Astra\Pictures\двери\дверь80 - Cop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60" b="476"/>
          <a:stretch>
            <a:fillRect/>
          </a:stretch>
        </p:blipFill>
        <p:spPr bwMode="auto">
          <a:xfrm>
            <a:off x="685800" y="4038600"/>
            <a:ext cx="1936231" cy="2057400"/>
          </a:xfrm>
          <a:prstGeom prst="rect">
            <a:avLst/>
          </a:prstGeom>
          <a:noFill/>
        </p:spPr>
      </p:pic>
      <p:pic>
        <p:nvPicPr>
          <p:cNvPr id="1027" name="Picture 3" descr="C:\Users\Astra\Pictures\двери\двери90 с инв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1838325" cy="192405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79C47-91EF-42FF-9556-8ABE41C1C96B}" type="datetime1">
              <a:rPr lang="ru-RU" smtClean="0">
                <a:solidFill>
                  <a:srgbClr val="FFFFFF"/>
                </a:solidFill>
              </a:rPr>
              <a:pPr>
                <a:defRPr/>
              </a:pPr>
              <a:t>04.03.2015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92C5-69C1-49B4-9C1E-401FF4EEB9C5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038600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Осиновская ГКУ Дирекция ДСЗН г. Москвы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Повышенный уклон пандуса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371600"/>
            <a:ext cx="55626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сложившейся застройке невозможно разместить пандус нормативного уклона.</a:t>
            </a:r>
          </a:p>
          <a:p>
            <a:pPr marL="0" indent="0">
              <a:buNone/>
            </a:pPr>
            <a:r>
              <a:rPr lang="ru-RU" sz="2400" dirty="0" smtClean="0"/>
              <a:t>В этом случае допустим уклон пандуса не 1/12 по нормативу, а 1/10 -1/8 при условии оказании инвалиду </a:t>
            </a:r>
            <a:r>
              <a:rPr lang="ru-RU" sz="2400" dirty="0"/>
              <a:t>при </a:t>
            </a:r>
            <a:r>
              <a:rPr lang="ru-RU" sz="2400" dirty="0" smtClean="0"/>
              <a:t>подъеме помощи персоналом объекта. </a:t>
            </a:r>
          </a:p>
          <a:p>
            <a:pPr marL="0" indent="0">
              <a:buNone/>
            </a:pPr>
            <a:r>
              <a:rPr lang="ru-RU" sz="2400" dirty="0" smtClean="0"/>
              <a:t>Необходимо </a:t>
            </a:r>
            <a:r>
              <a:rPr lang="ru-RU" sz="2400" dirty="0" smtClean="0"/>
              <a:t>заключение проектной организации, о невозможности размещения нормативного пандуса из-за планировочных ограничений.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5" name="Content Placeholder 4" descr="I:\DCIM\122_PANA\P12204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1938" t="57643" r="38570" b="27176"/>
          <a:stretch>
            <a:fillRect/>
          </a:stretch>
        </p:blipFill>
        <p:spPr bwMode="auto">
          <a:xfrm>
            <a:off x="533400" y="1295400"/>
            <a:ext cx="2260600" cy="27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2B010-C085-468F-8658-29DCE7C4A13B}" type="datetime1">
              <a:rPr lang="ru-RU" smtClean="0">
                <a:solidFill>
                  <a:srgbClr val="FFFFFF"/>
                </a:solidFill>
              </a:rPr>
              <a:pPr>
                <a:defRPr/>
              </a:pPr>
              <a:t>04.03.2015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92C5-69C1-49B4-9C1E-401FF4EEB9C5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343400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Осиновская ГКУ Дирекция ДСЗН г. Москвы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Picture 2" descr="C:\Users\User\Desktop\Соцзащита 2013\фото\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1" b="-2526"/>
          <a:stretch/>
        </p:blipFill>
        <p:spPr bwMode="auto">
          <a:xfrm>
            <a:off x="609600" y="4267200"/>
            <a:ext cx="2153030" cy="178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00879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dirty="0" smtClean="0"/>
              <a:t>Строительные нормы и правила</a:t>
            </a:r>
            <a:br>
              <a:rPr lang="ru-RU" altLang="ru-RU" sz="4000" dirty="0" smtClean="0"/>
            </a:br>
            <a:r>
              <a:rPr lang="ru-RU" altLang="ru-RU" sz="4000" dirty="0" smtClean="0"/>
              <a:t> по доступности зданий и сооружений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sz="half" idx="2"/>
          </p:nvPr>
        </p:nvSpPr>
        <p:spPr>
          <a:xfrm>
            <a:off x="457944" y="4879502"/>
            <a:ext cx="8557847" cy="1322605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FFFF00"/>
              </a:buClr>
              <a:buFont typeface="Arial" charset="0"/>
              <a:buNone/>
              <a:defRPr/>
            </a:pPr>
            <a:r>
              <a:rPr lang="ru-RU" altLang="ru-RU" dirty="0" smtClean="0"/>
              <a:t>Предназначены для  использования при проектировании, строительстве, реконструкции и т.п.</a:t>
            </a:r>
          </a:p>
          <a:p>
            <a:pPr marL="0" indent="0">
              <a:buClr>
                <a:srgbClr val="FFFF00"/>
              </a:buClr>
              <a:buFont typeface="Arial" charset="0"/>
              <a:buNone/>
              <a:defRPr/>
            </a:pPr>
            <a:r>
              <a:rPr lang="ru-RU" altLang="ru-RU" dirty="0" smtClean="0">
                <a:solidFill>
                  <a:srgbClr val="C00000"/>
                </a:solidFill>
              </a:rPr>
              <a:t>Нет нормативов доступности  для действующих объектов, </a:t>
            </a:r>
            <a:endParaRPr lang="ru-RU" altLang="ru-RU" dirty="0" smtClean="0"/>
          </a:p>
          <a:p>
            <a:pPr marL="0" indent="0">
              <a:buClr>
                <a:srgbClr val="FFFF00"/>
              </a:buClr>
              <a:buFont typeface="Arial" charset="0"/>
              <a:buNone/>
              <a:defRPr/>
            </a:pPr>
            <a:r>
              <a:rPr lang="ru-RU" altLang="ru-RU" dirty="0" smtClean="0"/>
              <a:t>в том числе  для определения условий частичного и условного доступов.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792F1D-3C42-4A89-A748-2BB0A42D3A34}" type="datetime1">
              <a:rPr lang="ru-RU" smtClean="0"/>
              <a:t>04.03.2015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56709-8719-4503-BE22-08414FA4792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5063" name="Picture 8" descr="C:\Users\User\Pictures\СН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9632"/>
            <a:ext cx="243693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076" r="30077" b="11609"/>
          <a:stretch/>
        </p:blipFill>
        <p:spPr>
          <a:xfrm>
            <a:off x="4215679" y="1343403"/>
            <a:ext cx="2804593" cy="34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1912</Words>
  <Application>Microsoft Office PowerPoint</Application>
  <PresentationFormat>Экран (4:3)</PresentationFormat>
  <Paragraphs>274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Новые подходы к безбарьерному строительству</vt:lpstr>
      <vt:lpstr>Принцип «универсального дизайна»  в СНиП 35-01.2001 «Доступность зданий и сооружений для МГН»</vt:lpstr>
      <vt:lpstr>Презентация PowerPoint</vt:lpstr>
      <vt:lpstr>«Разумное приспособление»</vt:lpstr>
      <vt:lpstr>«Разумное приспособление» в ФЗ  «О социальной защите инвалидов в РФ»</vt:lpstr>
      <vt:lpstr>«Модификации и коррективы» </vt:lpstr>
      <vt:lpstr>Примеры разумного приспособления</vt:lpstr>
      <vt:lpstr>Повышенный уклон пандуса</vt:lpstr>
      <vt:lpstr>Строительные нормы и правила  по доступности зданий и сооружений</vt:lpstr>
      <vt:lpstr>Статус документов </vt:lpstr>
      <vt:lpstr>Пункты СП 59.13330,  обязательные к исполнению</vt:lpstr>
      <vt:lpstr>Актуализация 35-го комплекса</vt:lpstr>
      <vt:lpstr>   </vt:lpstr>
      <vt:lpstr>Основа определения критериев</vt:lpstr>
      <vt:lpstr>Доступность определяется  в целом  и по каждой категории инвалидов</vt:lpstr>
      <vt:lpstr>Значимость элементов  для категорий инвалидов </vt:lpstr>
      <vt:lpstr>Инвалиды на кресле-коляске</vt:lpstr>
      <vt:lpstr>Инвалиды-опорники</vt:lpstr>
      <vt:lpstr>Слепые и слабовидящие</vt:lpstr>
      <vt:lpstr>ДП или полная доступность, в том числе избирательно ДП-И</vt:lpstr>
      <vt:lpstr>Варианты А И Б</vt:lpstr>
      <vt:lpstr>ДЧ или частичная доступность,  в том числе избирательно </vt:lpstr>
      <vt:lpstr> Частичная доступность по варианту Б</vt:lpstr>
      <vt:lpstr>Доступный объект по варианту А</vt:lpstr>
      <vt:lpstr>Частичная доступность  для слепых</vt:lpstr>
      <vt:lpstr>ДУ или условная доступность</vt:lpstr>
      <vt:lpstr>Условная доступность</vt:lpstr>
      <vt:lpstr>Условная доступность для колясочников</vt:lpstr>
      <vt:lpstr>ВНД или временно недоступный,  в том числе  избирательно недоступный</vt:lpstr>
      <vt:lpstr>Заключение о невозможности  приспособить объект для инвалидов</vt:lpstr>
      <vt:lpstr>Основные причины, препятствующие адаптации здания для колясочников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Значимость элементов  для категорий инвалидов </dc:title>
  <dc:creator>User</dc:creator>
  <cp:lastModifiedBy>User</cp:lastModifiedBy>
  <cp:revision>14</cp:revision>
  <dcterms:created xsi:type="dcterms:W3CDTF">2015-03-03T15:44:42Z</dcterms:created>
  <dcterms:modified xsi:type="dcterms:W3CDTF">2015-03-04T16:14:57Z</dcterms:modified>
</cp:coreProperties>
</file>